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5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7/27/2016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7/27/2016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7/27/2016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7/27/2016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2     </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dirty="0" smtClean="0">
                <a:solidFill>
                  <a:schemeClr val="accent3"/>
                </a:solidFill>
              </a:rPr>
              <a:t>6. </a:t>
            </a:r>
            <a:r>
              <a:rPr lang="en-US" i="1" dirty="0" smtClean="0">
                <a:solidFill>
                  <a:schemeClr val="accent3"/>
                </a:solidFill>
              </a:rPr>
              <a:t>Extinction:</a:t>
            </a:r>
            <a:r>
              <a:rPr lang="en-US" dirty="0" smtClean="0">
                <a:solidFill>
                  <a:schemeClr val="accent3"/>
                </a:solidFill>
              </a:rPr>
              <a:t>  </a:t>
            </a:r>
          </a:p>
          <a:p>
            <a:pPr>
              <a:buNone/>
            </a:pPr>
            <a:endParaRPr lang="en-US" dirty="0" smtClean="0"/>
          </a:p>
          <a:p>
            <a:pPr>
              <a:buNone/>
            </a:pPr>
            <a:r>
              <a:rPr lang="en-US" dirty="0" smtClean="0"/>
              <a:t>	It is loss of memory. Extinction of a well learned response is usually difficult to achieve because once something is learned it is never truly unlearned. Extinction merely means that the response has been repressed or replaced by learning of incompatibles. Under repeated conditions of non-reinforcement, there is a tendency for the conditioned response to decrease or disappear. </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7. </a:t>
            </a:r>
            <a:r>
              <a:rPr lang="en-US" i="1" dirty="0" smtClean="0">
                <a:solidFill>
                  <a:schemeClr val="accent3"/>
                </a:solidFill>
              </a:rPr>
              <a:t>Spontaneous recovery:</a:t>
            </a:r>
            <a:r>
              <a:rPr lang="en-US" dirty="0" smtClean="0">
                <a:solidFill>
                  <a:schemeClr val="accent3"/>
                </a:solidFill>
              </a:rPr>
              <a:t> </a:t>
            </a:r>
          </a:p>
          <a:p>
            <a:pPr>
              <a:buNone/>
            </a:pPr>
            <a:endParaRPr lang="en-US" dirty="0" smtClean="0">
              <a:solidFill>
                <a:schemeClr val="accent3"/>
              </a:solidFill>
            </a:endParaRPr>
          </a:p>
          <a:p>
            <a:pPr>
              <a:buNone/>
            </a:pPr>
            <a:r>
              <a:rPr lang="en-US" dirty="0" smtClean="0"/>
              <a:t>	It is the return of response strength after extinction, without intervening reinforcement. </a:t>
            </a:r>
          </a:p>
          <a:p>
            <a:pPr>
              <a:buNone/>
            </a:pPr>
            <a:endParaRPr lang="en-US" dirty="0">
              <a:solidFill>
                <a:schemeClr val="accent3"/>
              </a:solidFill>
            </a:endParaRPr>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solidFill>
                  <a:schemeClr val="accent3"/>
                </a:solidFill>
              </a:rPr>
              <a:t>Motivation:</a:t>
            </a:r>
            <a:r>
              <a:rPr lang="en-US" dirty="0" smtClean="0"/>
              <a:t> There must be some motives to learn. In the absence of motivation learning becomes ineffective.</a:t>
            </a:r>
          </a:p>
          <a:p>
            <a:endParaRPr lang="en-US" dirty="0" smtClean="0"/>
          </a:p>
          <a:p>
            <a:pPr>
              <a:buNone/>
            </a:pPr>
            <a:endParaRPr lang="en-US" dirty="0" smtClean="0"/>
          </a:p>
          <a:p>
            <a:r>
              <a:rPr lang="en-US" i="1" dirty="0" smtClean="0">
                <a:solidFill>
                  <a:schemeClr val="accent3"/>
                </a:solidFill>
              </a:rPr>
              <a:t>Mental setup / Preparation for learning</a:t>
            </a:r>
            <a:r>
              <a:rPr lang="en-US" dirty="0" smtClean="0">
                <a:solidFill>
                  <a:schemeClr val="accent3"/>
                </a:solidFill>
              </a:rPr>
              <a:t>: </a:t>
            </a:r>
            <a:r>
              <a:rPr lang="en-US" dirty="0" smtClean="0"/>
              <a:t>People must be mentally prepared to learn. There must be an urge to learn. Compulsory learning is a futile exercise.</a:t>
            </a:r>
          </a:p>
          <a:p>
            <a:pPr>
              <a:buNone/>
            </a:pPr>
            <a:endParaRPr lang="en-US" dirty="0"/>
          </a:p>
        </p:txBody>
      </p:sp>
      <p:sp>
        <p:nvSpPr>
          <p:cNvPr id="3" name="Title 2"/>
          <p:cNvSpPr>
            <a:spLocks noGrp="1"/>
          </p:cNvSpPr>
          <p:nvPr>
            <p:ph type="title"/>
          </p:nvPr>
        </p:nvSpPr>
        <p:spPr/>
        <p:txBody>
          <a:bodyPr/>
          <a:lstStyle/>
          <a:p>
            <a:r>
              <a:rPr lang="en-US" dirty="0" smtClean="0"/>
              <a:t>Factors affecting learning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i="1" dirty="0" smtClean="0">
                <a:solidFill>
                  <a:schemeClr val="accent3"/>
                </a:solidFill>
              </a:rPr>
              <a:t>Nature of learning materials:</a:t>
            </a:r>
            <a:r>
              <a:rPr lang="en-US" dirty="0" smtClean="0">
                <a:solidFill>
                  <a:schemeClr val="accent3"/>
                </a:solidFill>
              </a:rPr>
              <a:t> </a:t>
            </a:r>
            <a:r>
              <a:rPr lang="en-US" dirty="0" smtClean="0"/>
              <a:t>Materials used for learning must be interesting and informative. Easy and familiar ones are learned faster</a:t>
            </a:r>
            <a:r>
              <a:rPr lang="en-US" b="1" dirty="0" smtClean="0"/>
              <a:t>. </a:t>
            </a:r>
            <a:r>
              <a:rPr lang="en-US" dirty="0" smtClean="0"/>
              <a:t>Serial position, shape and meaningfulness of learning materials affect learning.</a:t>
            </a:r>
          </a:p>
          <a:p>
            <a:r>
              <a:rPr lang="en-US" i="1" dirty="0" smtClean="0">
                <a:solidFill>
                  <a:schemeClr val="accent3"/>
                </a:solidFill>
              </a:rPr>
              <a:t>Practice</a:t>
            </a:r>
            <a:r>
              <a:rPr lang="en-US" dirty="0" smtClean="0">
                <a:solidFill>
                  <a:schemeClr val="accent3"/>
                </a:solidFill>
              </a:rPr>
              <a:t>: </a:t>
            </a:r>
            <a:r>
              <a:rPr lang="en-US" dirty="0" smtClean="0"/>
              <a:t>Only geniuses can learn in one short. Ordinary people have to repeat several times to learn well.</a:t>
            </a:r>
          </a:p>
          <a:p>
            <a:r>
              <a:rPr lang="en-US" i="1" dirty="0" smtClean="0">
                <a:solidFill>
                  <a:schemeClr val="accent3"/>
                </a:solidFill>
              </a:rPr>
              <a:t>Environment:</a:t>
            </a:r>
            <a:r>
              <a:rPr lang="en-US" dirty="0" smtClean="0">
                <a:solidFill>
                  <a:schemeClr val="accent3"/>
                </a:solidFill>
              </a:rPr>
              <a:t> </a:t>
            </a:r>
            <a:r>
              <a:rPr lang="en-US" dirty="0" smtClean="0"/>
              <a:t>A conducive environment is essential for meaningful learning to a great extent.</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r>
              <a:rPr lang="en-US" dirty="0" smtClean="0"/>
              <a:t>	Modification of organizational behavior, called OB Mod, is a </a:t>
            </a:r>
            <a:r>
              <a:rPr lang="en-US" dirty="0" err="1" smtClean="0"/>
              <a:t>programme</a:t>
            </a:r>
            <a:r>
              <a:rPr lang="en-US" dirty="0" smtClean="0"/>
              <a:t> where managers identify performance–related employee </a:t>
            </a:r>
            <a:r>
              <a:rPr lang="en-US" dirty="0" err="1" smtClean="0"/>
              <a:t>behaviours</a:t>
            </a:r>
            <a:r>
              <a:rPr lang="en-US" dirty="0" smtClean="0"/>
              <a:t> and then implement an intervention strategy to strengthen desirable </a:t>
            </a:r>
            <a:r>
              <a:rPr lang="en-US" dirty="0" err="1" smtClean="0"/>
              <a:t>behaviours</a:t>
            </a:r>
            <a:r>
              <a:rPr lang="en-US" dirty="0" smtClean="0"/>
              <a:t> and weaken undesirable </a:t>
            </a:r>
            <a:r>
              <a:rPr lang="en-US" dirty="0" err="1" smtClean="0"/>
              <a:t>behaviours</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smtClean="0"/>
              <a:t>Organizational </a:t>
            </a:r>
            <a:r>
              <a:rPr lang="en-US" dirty="0" err="1" smtClean="0"/>
              <a:t>Behaviour</a:t>
            </a:r>
            <a:r>
              <a:rPr lang="en-US" dirty="0" smtClean="0"/>
              <a:t> Modification [OB Mod]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A-B-C Model of OB Mod</a:t>
            </a:r>
          </a:p>
          <a:p>
            <a:pPr>
              <a:buNone/>
            </a:pPr>
            <a:endParaRPr lang="en-US" dirty="0" smtClean="0"/>
          </a:p>
          <a:p>
            <a:pPr>
              <a:buNone/>
            </a:pPr>
            <a:r>
              <a:rPr lang="en-US" dirty="0" smtClean="0"/>
              <a:t>							</a:t>
            </a:r>
            <a:r>
              <a:rPr lang="en-US" sz="1200" dirty="0" smtClean="0">
                <a:solidFill>
                  <a:schemeClr val="accent3"/>
                </a:solidFill>
              </a:rPr>
              <a:t>refer next slide for explanation</a:t>
            </a:r>
            <a:endParaRPr lang="en-US" sz="1200" dirty="0">
              <a:solidFill>
                <a:schemeClr val="accent3"/>
              </a:solidFill>
            </a:endParaRPr>
          </a:p>
        </p:txBody>
      </p:sp>
      <p:sp>
        <p:nvSpPr>
          <p:cNvPr id="3" name="Title 2"/>
          <p:cNvSpPr>
            <a:spLocks noGrp="1"/>
          </p:cNvSpPr>
          <p:nvPr>
            <p:ph type="title"/>
          </p:nvPr>
        </p:nvSpPr>
        <p:spPr/>
        <p:txBody>
          <a:bodyPr>
            <a:normAutofit/>
          </a:bodyPr>
          <a:lstStyle/>
          <a:p>
            <a:r>
              <a:rPr lang="en-US" i="1" dirty="0" smtClean="0"/>
              <a:t>ABCs of </a:t>
            </a:r>
            <a:r>
              <a:rPr lang="en-US" i="1" dirty="0" err="1" smtClean="0"/>
              <a:t>Behaviour</a:t>
            </a:r>
            <a:r>
              <a:rPr lang="en-US" i="1" dirty="0" smtClean="0"/>
              <a:t> Modification </a:t>
            </a:r>
            <a:endParaRPr lang="en-US" dirty="0"/>
          </a:p>
        </p:txBody>
      </p:sp>
      <p:sp>
        <p:nvSpPr>
          <p:cNvPr id="4" name="Rectangle 3"/>
          <p:cNvSpPr/>
          <p:nvPr/>
        </p:nvSpPr>
        <p:spPr>
          <a:xfrm>
            <a:off x="609600" y="2514600"/>
            <a:ext cx="22098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Antecedents [What happens before a </a:t>
            </a:r>
            <a:r>
              <a:rPr lang="en-US" dirty="0" err="1" smtClean="0"/>
              <a:t>behaviour</a:t>
            </a:r>
            <a:r>
              <a:rPr lang="en-US" dirty="0" smtClean="0"/>
              <a:t>?] </a:t>
            </a:r>
            <a:endParaRPr lang="en-US" dirty="0"/>
          </a:p>
        </p:txBody>
      </p:sp>
      <p:sp>
        <p:nvSpPr>
          <p:cNvPr id="5" name="Rectangle 4"/>
          <p:cNvSpPr/>
          <p:nvPr/>
        </p:nvSpPr>
        <p:spPr>
          <a:xfrm>
            <a:off x="3505200" y="2514600"/>
            <a:ext cx="21336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t>Behaviour</a:t>
            </a:r>
            <a:r>
              <a:rPr lang="en-US" dirty="0" smtClean="0"/>
              <a:t> [What a person says or does?]  </a:t>
            </a:r>
            <a:endParaRPr lang="en-US" dirty="0"/>
          </a:p>
        </p:txBody>
      </p:sp>
      <p:sp>
        <p:nvSpPr>
          <p:cNvPr id="6" name="Rectangle 5"/>
          <p:cNvSpPr/>
          <p:nvPr/>
        </p:nvSpPr>
        <p:spPr>
          <a:xfrm>
            <a:off x="6324600" y="2438400"/>
            <a:ext cx="22098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Consequences [What happens after </a:t>
            </a:r>
            <a:r>
              <a:rPr lang="en-US" dirty="0" err="1" smtClean="0"/>
              <a:t>behaviour</a:t>
            </a:r>
            <a:r>
              <a:rPr lang="en-US" dirty="0" smtClean="0"/>
              <a:t>?] </a:t>
            </a:r>
            <a:endParaRPr lang="en-US" dirty="0"/>
          </a:p>
        </p:txBody>
      </p:sp>
      <p:cxnSp>
        <p:nvCxnSpPr>
          <p:cNvPr id="8" name="Straight Arrow Connector 7"/>
          <p:cNvCxnSpPr>
            <a:stCxn id="4" idx="3"/>
            <a:endCxn id="5" idx="1"/>
          </p:cNvCxnSpPr>
          <p:nvPr/>
        </p:nvCxnSpPr>
        <p:spPr>
          <a:xfrm>
            <a:off x="2819400" y="3200400"/>
            <a:ext cx="685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638800" y="3048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a:bodyPr>
          <a:lstStyle/>
          <a:p>
            <a:r>
              <a:rPr lang="en-US" i="1" dirty="0" smtClean="0">
                <a:solidFill>
                  <a:schemeClr val="accent3"/>
                </a:solidFill>
              </a:rPr>
              <a:t>Antecedents</a:t>
            </a:r>
            <a:r>
              <a:rPr lang="en-US" dirty="0" smtClean="0"/>
              <a:t> are events preceding the </a:t>
            </a:r>
            <a:r>
              <a:rPr lang="en-US" dirty="0" err="1" smtClean="0"/>
              <a:t>behaviour</a:t>
            </a:r>
            <a:r>
              <a:rPr lang="en-US" dirty="0" smtClean="0"/>
              <a:t> informing employee that certain </a:t>
            </a:r>
            <a:r>
              <a:rPr lang="en-US" dirty="0" err="1" smtClean="0"/>
              <a:t>behaviour</a:t>
            </a:r>
            <a:r>
              <a:rPr lang="en-US" dirty="0" smtClean="0"/>
              <a:t> will have particular consequences. The antecedents let employees know that a particular action will produce specific consequences [</a:t>
            </a:r>
            <a:r>
              <a:rPr lang="en-US" i="1" dirty="0" smtClean="0"/>
              <a:t>e.g.</a:t>
            </a:r>
            <a:r>
              <a:rPr lang="en-US" dirty="0" smtClean="0"/>
              <a:t> Employees who generally question the authority of the managers are ignored for promotions] </a:t>
            </a:r>
          </a:p>
          <a:p>
            <a:endParaRPr lang="en-US" dirty="0" smtClean="0"/>
          </a:p>
          <a:p>
            <a:r>
              <a:rPr lang="en-US" i="1" dirty="0" smtClean="0">
                <a:solidFill>
                  <a:schemeClr val="accent3"/>
                </a:solidFill>
              </a:rPr>
              <a:t>Consequences</a:t>
            </a:r>
            <a:r>
              <a:rPr lang="en-US" dirty="0" smtClean="0"/>
              <a:t> are events following a particular </a:t>
            </a:r>
            <a:r>
              <a:rPr lang="en-US" dirty="0" err="1" smtClean="0"/>
              <a:t>behaviour</a:t>
            </a:r>
            <a:r>
              <a:rPr lang="en-US" dirty="0" smtClean="0"/>
              <a:t> that influences its future occurrence [e.g. As questioning of manager’s authority results in denial of promotions the workers stop questioning the manager] </a:t>
            </a:r>
          </a:p>
          <a:p>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dirty="0" smtClean="0"/>
              <a:t>	</a:t>
            </a:r>
            <a:r>
              <a:rPr lang="en-US" dirty="0" err="1" smtClean="0"/>
              <a:t>Behaviour</a:t>
            </a:r>
            <a:r>
              <a:rPr lang="en-US" dirty="0" smtClean="0"/>
              <a:t> cannot be modified in one shot. It is a slow process involving many steps.</a:t>
            </a:r>
          </a:p>
          <a:p>
            <a:pPr>
              <a:buNone/>
            </a:pPr>
            <a:endParaRPr lang="en-US" dirty="0" smtClean="0"/>
          </a:p>
          <a:p>
            <a:r>
              <a:rPr lang="en-US" i="1" dirty="0" smtClean="0">
                <a:solidFill>
                  <a:schemeClr val="accent3"/>
                </a:solidFill>
              </a:rPr>
              <a:t>Step 1</a:t>
            </a:r>
            <a:r>
              <a:rPr lang="en-US" i="1" dirty="0" smtClean="0"/>
              <a:t>: </a:t>
            </a:r>
            <a:r>
              <a:rPr lang="en-US" i="1" dirty="0" smtClean="0">
                <a:solidFill>
                  <a:schemeClr val="accent3"/>
                </a:solidFill>
              </a:rPr>
              <a:t>Identify:</a:t>
            </a:r>
            <a:r>
              <a:rPr lang="en-US" b="1" dirty="0" smtClean="0">
                <a:solidFill>
                  <a:schemeClr val="accent3"/>
                </a:solidFill>
              </a:rPr>
              <a:t> </a:t>
            </a:r>
            <a:r>
              <a:rPr lang="en-US" dirty="0" smtClean="0"/>
              <a:t>Performance–related </a:t>
            </a:r>
            <a:r>
              <a:rPr lang="en-US" dirty="0" err="1" smtClean="0"/>
              <a:t>behavioural</a:t>
            </a:r>
            <a:r>
              <a:rPr lang="en-US" dirty="0" smtClean="0"/>
              <a:t> events must be observed. Usually these are related to quality / quantity of products or delivering service by the operating employees. </a:t>
            </a:r>
          </a:p>
          <a:p>
            <a:endParaRPr lang="en-US" dirty="0" smtClean="0"/>
          </a:p>
          <a:p>
            <a:r>
              <a:rPr lang="en-US" i="1" dirty="0" smtClean="0">
                <a:solidFill>
                  <a:schemeClr val="accent3"/>
                </a:solidFill>
              </a:rPr>
              <a:t>Step 2 : Measure:</a:t>
            </a:r>
            <a:r>
              <a:rPr lang="en-US" b="1" dirty="0" smtClean="0">
                <a:solidFill>
                  <a:schemeClr val="accent3"/>
                </a:solidFill>
              </a:rPr>
              <a:t> </a:t>
            </a:r>
            <a:r>
              <a:rPr lang="en-US" dirty="0" smtClean="0"/>
              <a:t>How often the performance </a:t>
            </a:r>
            <a:r>
              <a:rPr lang="en-US" dirty="0" err="1" smtClean="0"/>
              <a:t>behaviours</a:t>
            </a:r>
            <a:r>
              <a:rPr lang="en-US" dirty="0" smtClean="0"/>
              <a:t> identified in step 1 occurring under existing conditions are noted. It is the baseline measure. </a:t>
            </a:r>
          </a:p>
          <a:p>
            <a:pPr>
              <a:buNone/>
            </a:pPr>
            <a:endParaRPr lang="en-US" dirty="0"/>
          </a:p>
        </p:txBody>
      </p:sp>
      <p:sp>
        <p:nvSpPr>
          <p:cNvPr id="3" name="Title 2"/>
          <p:cNvSpPr>
            <a:spLocks noGrp="1"/>
          </p:cNvSpPr>
          <p:nvPr>
            <p:ph type="title"/>
          </p:nvPr>
        </p:nvSpPr>
        <p:spPr/>
        <p:txBody>
          <a:bodyPr>
            <a:normAutofit/>
          </a:bodyPr>
          <a:lstStyle/>
          <a:p>
            <a:r>
              <a:rPr lang="en-US" i="1" dirty="0" smtClean="0"/>
              <a:t> Steps in O.B. Mod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6324600"/>
          </a:xfrm>
        </p:spPr>
        <p:txBody>
          <a:bodyPr>
            <a:normAutofit fontScale="92500" lnSpcReduction="20000"/>
          </a:bodyPr>
          <a:lstStyle/>
          <a:p>
            <a:r>
              <a:rPr lang="en-US" i="1" dirty="0" smtClean="0">
                <a:solidFill>
                  <a:schemeClr val="accent3"/>
                </a:solidFill>
              </a:rPr>
              <a:t>Step3 – Analyze:</a:t>
            </a:r>
            <a:r>
              <a:rPr lang="en-US" b="1" dirty="0" smtClean="0">
                <a:solidFill>
                  <a:schemeClr val="accent3"/>
                </a:solidFill>
              </a:rPr>
              <a:t> </a:t>
            </a:r>
            <a:r>
              <a:rPr lang="en-US" dirty="0" smtClean="0"/>
              <a:t>The antecedent (A) cues of the performance </a:t>
            </a:r>
            <a:r>
              <a:rPr lang="en-US" dirty="0" err="1" smtClean="0"/>
              <a:t>behaviour</a:t>
            </a:r>
            <a:r>
              <a:rPr lang="en-US" dirty="0" smtClean="0"/>
              <a:t> (B) and the contingent consequences (C) are noted. This A.B.C analysis is a necessary prerequisite to develop an effective intervention strategy. </a:t>
            </a:r>
          </a:p>
          <a:p>
            <a:endParaRPr lang="en-US" dirty="0" smtClean="0"/>
          </a:p>
          <a:p>
            <a:r>
              <a:rPr lang="en-US" i="1" dirty="0" smtClean="0">
                <a:solidFill>
                  <a:schemeClr val="accent3"/>
                </a:solidFill>
              </a:rPr>
              <a:t>Step 4 – Intervene:</a:t>
            </a:r>
            <a:r>
              <a:rPr lang="en-US" b="1" dirty="0" smtClean="0">
                <a:solidFill>
                  <a:schemeClr val="accent3"/>
                </a:solidFill>
              </a:rPr>
              <a:t> </a:t>
            </a:r>
            <a:r>
              <a:rPr lang="en-US" dirty="0" smtClean="0"/>
              <a:t>This is the action step of O.B Mod. The goal is to increase functional performance </a:t>
            </a:r>
            <a:r>
              <a:rPr lang="en-US" dirty="0" err="1" smtClean="0"/>
              <a:t>behaviour</a:t>
            </a:r>
            <a:r>
              <a:rPr lang="en-US" dirty="0" smtClean="0"/>
              <a:t> and reduce the dysfunctional </a:t>
            </a:r>
            <a:r>
              <a:rPr lang="en-US" dirty="0" err="1" smtClean="0"/>
              <a:t>behaviours</a:t>
            </a:r>
            <a:r>
              <a:rPr lang="en-US" dirty="0" smtClean="0"/>
              <a:t>. Here, positive reinforcement strategies involving financial benefits, social recognition / attention and feedback are used. </a:t>
            </a:r>
          </a:p>
          <a:p>
            <a:pPr>
              <a:buNone/>
            </a:pPr>
            <a:endParaRPr lang="en-US" dirty="0" smtClean="0">
              <a:solidFill>
                <a:schemeClr val="accent3"/>
              </a:solidFill>
            </a:endParaRPr>
          </a:p>
          <a:p>
            <a:r>
              <a:rPr lang="en-US" i="1" dirty="0" smtClean="0">
                <a:solidFill>
                  <a:schemeClr val="accent3"/>
                </a:solidFill>
              </a:rPr>
              <a:t>Step 5 – Evaluate:</a:t>
            </a:r>
            <a:r>
              <a:rPr lang="en-US" b="1" dirty="0" smtClean="0">
                <a:solidFill>
                  <a:schemeClr val="accent3"/>
                </a:solidFill>
              </a:rPr>
              <a:t> </a:t>
            </a:r>
            <a:r>
              <a:rPr lang="en-US" dirty="0" smtClean="0"/>
              <a:t>This step evaluates to make sure the intervention leads to performance improvement. If there is no improvement, then another analysis/intervention is made. </a:t>
            </a:r>
          </a:p>
          <a:p>
            <a:pPr>
              <a:buNone/>
            </a:pPr>
            <a:endParaRPr lang="en-US" dirty="0"/>
          </a:p>
        </p:txBody>
      </p:sp>
      <p:sp>
        <p:nvSpPr>
          <p:cNvPr id="3" name="Title 2"/>
          <p:cNvSpPr>
            <a:spLocks noGrp="1"/>
          </p:cNvSpPr>
          <p:nvPr>
            <p:ph type="title"/>
          </p:nvPr>
        </p:nvSpPr>
        <p:spPr>
          <a:xfrm>
            <a:off x="457200" y="274638"/>
            <a:ext cx="8229600" cy="45719"/>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solidFill>
                  <a:srgbClr val="FF0000"/>
                </a:solidFill>
              </a:rPr>
              <a:t>Fred </a:t>
            </a:r>
            <a:r>
              <a:rPr lang="en-US" i="1" dirty="0" err="1" smtClean="0">
                <a:solidFill>
                  <a:srgbClr val="FF0000"/>
                </a:solidFill>
              </a:rPr>
              <a:t>Luthan’s</a:t>
            </a:r>
            <a:r>
              <a:rPr lang="en-US" i="1" dirty="0" smtClean="0">
                <a:solidFill>
                  <a:srgbClr val="FF0000"/>
                </a:solidFill>
              </a:rPr>
              <a:t> </a:t>
            </a:r>
            <a:r>
              <a:rPr lang="en-US" i="1" dirty="0" smtClean="0">
                <a:solidFill>
                  <a:srgbClr val="FF0000"/>
                </a:solidFill>
              </a:rPr>
              <a:t>Application Model of OB </a:t>
            </a:r>
            <a:r>
              <a:rPr lang="en-US" i="1" dirty="0" smtClean="0">
                <a:solidFill>
                  <a:srgbClr val="FF0000"/>
                </a:solidFill>
              </a:rPr>
              <a:t>Mod</a:t>
            </a:r>
          </a:p>
          <a:p>
            <a:endParaRPr lang="en-US" dirty="0" smtClean="0"/>
          </a:p>
          <a:p>
            <a:r>
              <a:rPr lang="en-US" dirty="0" smtClean="0"/>
              <a:t>This is an elaborate model</a:t>
            </a:r>
          </a:p>
          <a:p>
            <a:pPr lvl="3">
              <a:buNone/>
            </a:pPr>
            <a:endParaRPr lang="en-US" sz="1000" dirty="0" smtClean="0"/>
          </a:p>
          <a:p>
            <a:pPr lvl="3">
              <a:buNone/>
            </a:pPr>
            <a:endParaRPr lang="en-US" sz="1000" dirty="0" smtClean="0"/>
          </a:p>
          <a:p>
            <a:pPr lvl="3">
              <a:buNone/>
            </a:pPr>
            <a:endParaRPr lang="en-US" sz="1000" dirty="0" smtClean="0"/>
          </a:p>
          <a:p>
            <a:pPr lvl="3">
              <a:buNone/>
            </a:pPr>
            <a:endParaRPr lang="en-US" sz="1000" dirty="0" smtClean="0"/>
          </a:p>
          <a:p>
            <a:pPr lvl="3">
              <a:buNone/>
            </a:pPr>
            <a:r>
              <a:rPr lang="en-US" sz="1000" dirty="0" smtClean="0"/>
              <a:t>			</a:t>
            </a:r>
            <a:r>
              <a:rPr lang="en-US" sz="1400" dirty="0" smtClean="0">
                <a:solidFill>
                  <a:srgbClr val="0070C0"/>
                </a:solidFill>
              </a:rPr>
              <a:t>Show  </a:t>
            </a:r>
            <a:r>
              <a:rPr lang="en-US" sz="1400" dirty="0" smtClean="0">
                <a:solidFill>
                  <a:srgbClr val="0070C0"/>
                </a:solidFill>
              </a:rPr>
              <a:t>Fig </a:t>
            </a:r>
            <a:r>
              <a:rPr lang="en-US" sz="1400" dirty="0" smtClean="0">
                <a:solidFill>
                  <a:srgbClr val="0070C0"/>
                </a:solidFill>
              </a:rPr>
              <a:t>46 in </a:t>
            </a:r>
            <a:r>
              <a:rPr lang="en-US" sz="1400" dirty="0" smtClean="0">
                <a:solidFill>
                  <a:srgbClr val="0070C0"/>
                </a:solidFill>
              </a:rPr>
              <a:t>page </a:t>
            </a:r>
            <a:r>
              <a:rPr lang="en-US" sz="1400" dirty="0" smtClean="0">
                <a:solidFill>
                  <a:srgbClr val="0070C0"/>
                </a:solidFill>
              </a:rPr>
              <a:t>144 in chapter 6</a:t>
            </a:r>
            <a:endParaRPr lang="en-US" sz="1400" dirty="0">
              <a:solidFill>
                <a:srgbClr val="0070C0"/>
              </a:solidFill>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Definition:</a:t>
            </a:r>
          </a:p>
          <a:p>
            <a:pPr>
              <a:buNone/>
            </a:pPr>
            <a:endParaRPr lang="en-US" dirty="0" smtClean="0"/>
          </a:p>
          <a:p>
            <a:pPr>
              <a:buNone/>
            </a:pPr>
            <a:r>
              <a:rPr lang="en-US" i="1" dirty="0" smtClean="0">
                <a:solidFill>
                  <a:srgbClr val="FF0000"/>
                </a:solidFill>
              </a:rPr>
              <a:t>  “Learning can be defined as any relatively permanent change in </a:t>
            </a:r>
            <a:r>
              <a:rPr lang="en-US" i="1" dirty="0" err="1" smtClean="0">
                <a:solidFill>
                  <a:srgbClr val="FF0000"/>
                </a:solidFill>
              </a:rPr>
              <a:t>behaviour</a:t>
            </a:r>
            <a:r>
              <a:rPr lang="en-US" i="1" dirty="0" smtClean="0">
                <a:solidFill>
                  <a:srgbClr val="FF0000"/>
                </a:solidFill>
              </a:rPr>
              <a:t> or </a:t>
            </a:r>
            <a:r>
              <a:rPr lang="en-US" i="1" dirty="0" err="1" smtClean="0">
                <a:solidFill>
                  <a:srgbClr val="FF0000"/>
                </a:solidFill>
              </a:rPr>
              <a:t>behavioural</a:t>
            </a:r>
            <a:r>
              <a:rPr lang="en-US" i="1" dirty="0" smtClean="0">
                <a:solidFill>
                  <a:srgbClr val="FF0000"/>
                </a:solidFill>
              </a:rPr>
              <a:t> tendency that occurs as a result of practice, prior experience or a person’s interaction with environment.” </a:t>
            </a:r>
          </a:p>
          <a:p>
            <a:pPr>
              <a:buNone/>
            </a:pPr>
            <a:endParaRPr lang="en-US" dirty="0"/>
          </a:p>
        </p:txBody>
      </p:sp>
      <p:sp>
        <p:nvSpPr>
          <p:cNvPr id="3" name="Title 2"/>
          <p:cNvSpPr>
            <a:spLocks noGrp="1"/>
          </p:cNvSpPr>
          <p:nvPr>
            <p:ph type="title"/>
          </p:nvPr>
        </p:nvSpPr>
        <p:spPr/>
        <p:txBody>
          <a:bodyPr/>
          <a:lstStyle/>
          <a:p>
            <a:r>
              <a:rPr lang="en-US" dirty="0" smtClean="0"/>
              <a:t>LEARNING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US" dirty="0" smtClean="0"/>
              <a:t>The definition explains that: </a:t>
            </a:r>
          </a:p>
          <a:p>
            <a:pPr>
              <a:buNone/>
            </a:pPr>
            <a:endParaRPr lang="en-US" dirty="0" smtClean="0"/>
          </a:p>
          <a:p>
            <a:pPr lvl="0"/>
            <a:r>
              <a:rPr lang="en-US" dirty="0" smtClean="0"/>
              <a:t>Learning is a change in </a:t>
            </a:r>
            <a:r>
              <a:rPr lang="en-US" dirty="0" err="1" smtClean="0"/>
              <a:t>behaviour</a:t>
            </a:r>
            <a:r>
              <a:rPr lang="en-US" dirty="0" smtClean="0"/>
              <a:t> for better or worse </a:t>
            </a:r>
          </a:p>
          <a:p>
            <a:pPr lvl="0"/>
            <a:r>
              <a:rPr lang="en-US" dirty="0" smtClean="0"/>
              <a:t>It is relatively permanent; it excludes those changes in </a:t>
            </a:r>
            <a:r>
              <a:rPr lang="en-US" dirty="0" err="1" smtClean="0"/>
              <a:t>behaviour</a:t>
            </a:r>
            <a:r>
              <a:rPr lang="en-US" dirty="0" smtClean="0"/>
              <a:t> that result from temporary conditions such as fatigue, influence of drugs etc., </a:t>
            </a:r>
          </a:p>
          <a:p>
            <a:pPr lvl="0"/>
            <a:r>
              <a:rPr lang="en-US" dirty="0" smtClean="0"/>
              <a:t>It is a change through practice / experience. Changes due to growth / maturation, disease/ physical damage are excluded. </a:t>
            </a:r>
          </a:p>
          <a:p>
            <a:pPr lvl="0"/>
            <a:r>
              <a:rPr lang="en-US" dirty="0" smtClean="0"/>
              <a:t>Learning must be reinforced. If reinforcement does not accompany the practice, </a:t>
            </a:r>
            <a:r>
              <a:rPr lang="en-US" dirty="0" err="1" smtClean="0"/>
              <a:t>behaviour</a:t>
            </a:r>
            <a:r>
              <a:rPr lang="en-US" dirty="0" smtClean="0"/>
              <a:t> will disappear. </a:t>
            </a:r>
          </a:p>
          <a:p>
            <a:pPr>
              <a:buNone/>
            </a:pPr>
            <a:endParaRPr lang="en-US" dirty="0" smtClean="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342547"/>
        </p:xfrm>
        <a:graphic>
          <a:graphicData uri="http://schemas.openxmlformats.org/drawingml/2006/table">
            <a:tbl>
              <a:tblPr firstRow="1" bandRow="1">
                <a:tableStyleId>{5C22544A-7EE6-4342-B048-85BDC9FD1C3A}</a:tableStyleId>
              </a:tblPr>
              <a:tblGrid>
                <a:gridCol w="4114800"/>
                <a:gridCol w="4114800"/>
              </a:tblGrid>
              <a:tr h="576262">
                <a:tc>
                  <a:txBody>
                    <a:bodyPr/>
                    <a:lstStyle/>
                    <a:p>
                      <a:pPr marL="0" marR="0" algn="ctr">
                        <a:lnSpc>
                          <a:spcPct val="150000"/>
                        </a:lnSpc>
                        <a:spcBef>
                          <a:spcPts val="0"/>
                        </a:spcBef>
                        <a:spcAft>
                          <a:spcPts val="0"/>
                        </a:spcAft>
                      </a:pPr>
                      <a:r>
                        <a:rPr lang="en-US" sz="1200">
                          <a:latin typeface="Times New Roman"/>
                          <a:ea typeface="Times New Roman"/>
                        </a:rPr>
                        <a:t>Learning</a:t>
                      </a:r>
                    </a:p>
                  </a:txBody>
                  <a:tcPr marL="68580" marR="68580" marT="0" marB="0" anchor="ctr"/>
                </a:tc>
                <a:tc>
                  <a:txBody>
                    <a:bodyPr/>
                    <a:lstStyle/>
                    <a:p>
                      <a:pPr marL="0" marR="0" algn="ctr">
                        <a:lnSpc>
                          <a:spcPct val="150000"/>
                        </a:lnSpc>
                        <a:spcBef>
                          <a:spcPts val="0"/>
                        </a:spcBef>
                        <a:spcAft>
                          <a:spcPts val="0"/>
                        </a:spcAft>
                      </a:pPr>
                      <a:r>
                        <a:rPr lang="en-US" sz="1200" dirty="0">
                          <a:latin typeface="Times New Roman"/>
                          <a:ea typeface="Times New Roman"/>
                        </a:rPr>
                        <a:t>Maturation</a:t>
                      </a:r>
                    </a:p>
                  </a:txBody>
                  <a:tcPr marL="68580" marR="68580" marT="0" marB="0" anchor="ctr"/>
                </a:tc>
              </a:tr>
              <a:tr h="3766285">
                <a:tc>
                  <a:txBody>
                    <a:bodyPr/>
                    <a:lstStyle/>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Efforts are needed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Changes are seen only in person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Practice is necessary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A person can learn through out his life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Learning is possible only in </a:t>
                      </a:r>
                      <a:r>
                        <a:rPr lang="en-US" sz="1200" dirty="0" err="1">
                          <a:latin typeface="Times New Roman"/>
                          <a:ea typeface="Times New Roman"/>
                        </a:rPr>
                        <a:t>favourable</a:t>
                      </a:r>
                      <a:r>
                        <a:rPr lang="en-US" sz="1200" dirty="0">
                          <a:latin typeface="Times New Roman"/>
                          <a:ea typeface="Times New Roman"/>
                        </a:rPr>
                        <a:t> conditions.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It is affected by motivation</a:t>
                      </a:r>
                    </a:p>
                  </a:txBody>
                  <a:tcPr marL="68580" marR="68580" marT="0" marB="0"/>
                </a:tc>
                <a:tc>
                  <a:txBody>
                    <a:bodyPr/>
                    <a:lstStyle/>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It is natural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It is seen in the entire race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Not necessary as it is natural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Generally maturation takes place  </a:t>
                      </a:r>
                      <a:r>
                        <a:rPr lang="en-US" sz="1200" dirty="0" err="1">
                          <a:latin typeface="Times New Roman"/>
                          <a:ea typeface="Times New Roman"/>
                        </a:rPr>
                        <a:t>upto</a:t>
                      </a:r>
                      <a:r>
                        <a:rPr lang="en-US" sz="1200" dirty="0">
                          <a:latin typeface="Times New Roman"/>
                          <a:ea typeface="Times New Roman"/>
                        </a:rPr>
                        <a:t> 25 years. </a:t>
                      </a:r>
                      <a:endParaRPr lang="en-US" sz="1200" dirty="0" smtClean="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Irrespective of condition maturation takes </a:t>
                      </a:r>
                      <a:r>
                        <a:rPr lang="en-US" sz="1200" dirty="0" smtClean="0">
                          <a:latin typeface="Times New Roman"/>
                          <a:ea typeface="Times New Roman"/>
                        </a:rPr>
                        <a:t>place</a:t>
                      </a:r>
                    </a:p>
                    <a:p>
                      <a:pPr marL="342900" marR="0" lvl="0" indent="-342900" algn="just">
                        <a:lnSpc>
                          <a:spcPct val="150000"/>
                        </a:lnSpc>
                        <a:spcBef>
                          <a:spcPts val="0"/>
                        </a:spcBef>
                        <a:spcAft>
                          <a:spcPts val="0"/>
                        </a:spcAft>
                        <a:buFont typeface="Symbol"/>
                        <a:buChar char=""/>
                        <a:tabLst>
                          <a:tab pos="457200" algn="l"/>
                        </a:tabLst>
                      </a:pPr>
                      <a:endParaRPr lang="en-US" sz="1200" dirty="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US" sz="1200" dirty="0">
                          <a:latin typeface="Times New Roman"/>
                          <a:ea typeface="Times New Roman"/>
                        </a:rPr>
                        <a:t>It does not require motivation as maturation is natural.</a:t>
                      </a:r>
                    </a:p>
                  </a:txBody>
                  <a:tcPr marL="68580" marR="68580" marT="0" marB="0"/>
                </a:tc>
              </a:tr>
            </a:tbl>
          </a:graphicData>
        </a:graphic>
      </p:graphicFrame>
      <p:sp>
        <p:nvSpPr>
          <p:cNvPr id="3" name="Title 2"/>
          <p:cNvSpPr>
            <a:spLocks noGrp="1"/>
          </p:cNvSpPr>
          <p:nvPr>
            <p:ph type="title"/>
          </p:nvPr>
        </p:nvSpPr>
        <p:spPr/>
        <p:txBody>
          <a:bodyPr/>
          <a:lstStyle/>
          <a:p>
            <a:r>
              <a:rPr lang="en-US" dirty="0" smtClean="0"/>
              <a:t>Learning </a:t>
            </a:r>
            <a:r>
              <a:rPr lang="en-US" dirty="0" err="1" smtClean="0"/>
              <a:t>vs</a:t>
            </a:r>
            <a:r>
              <a:rPr lang="en-US" dirty="0" smtClean="0"/>
              <a:t> Maturation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Learning process involves many components:</a:t>
            </a:r>
          </a:p>
          <a:p>
            <a:pPr>
              <a:buNone/>
            </a:pPr>
            <a:endParaRPr lang="en-US" dirty="0" smtClean="0"/>
          </a:p>
          <a:p>
            <a:pPr marL="624078" indent="-514350">
              <a:buAutoNum type="arabicPeriod"/>
            </a:pPr>
            <a:r>
              <a:rPr lang="en-US" i="1" dirty="0" smtClean="0">
                <a:solidFill>
                  <a:srgbClr val="FF0000"/>
                </a:solidFill>
              </a:rPr>
              <a:t>Drive:</a:t>
            </a:r>
            <a:r>
              <a:rPr lang="en-US" dirty="0" smtClean="0">
                <a:solidFill>
                  <a:srgbClr val="FF0000"/>
                </a:solidFill>
              </a:rPr>
              <a:t> </a:t>
            </a:r>
          </a:p>
          <a:p>
            <a:pPr marL="624078" indent="-514350">
              <a:buNone/>
            </a:pPr>
            <a:r>
              <a:rPr lang="en-US" dirty="0" smtClean="0"/>
              <a:t>	It is a strong stimulus that impels action. While motive is directed towards specific goals, drive refers to an increased probability of activity without specificity. There are two types of drive viz. primary/physiological and secondary / psychological. </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 Components of learning process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85000" lnSpcReduction="20000"/>
          </a:bodyPr>
          <a:lstStyle/>
          <a:p>
            <a:pPr>
              <a:buNone/>
            </a:pPr>
            <a:r>
              <a:rPr lang="en-US" dirty="0" smtClean="0"/>
              <a:t>2. </a:t>
            </a:r>
            <a:r>
              <a:rPr lang="en-US" i="1" dirty="0" smtClean="0">
                <a:solidFill>
                  <a:srgbClr val="FF0000"/>
                </a:solidFill>
              </a:rPr>
              <a:t>Cue stimuli</a:t>
            </a:r>
            <a:r>
              <a:rPr lang="en-US" dirty="0" smtClean="0">
                <a:solidFill>
                  <a:srgbClr val="FF0000"/>
                </a:solidFill>
              </a:rPr>
              <a:t>: </a:t>
            </a:r>
          </a:p>
          <a:p>
            <a:pPr>
              <a:buNone/>
            </a:pPr>
            <a:endParaRPr lang="en-US" dirty="0" smtClean="0">
              <a:solidFill>
                <a:srgbClr val="FF0000"/>
              </a:solidFill>
            </a:endParaRPr>
          </a:p>
          <a:p>
            <a:pPr>
              <a:buNone/>
            </a:pPr>
            <a:r>
              <a:rPr lang="en-US" dirty="0" smtClean="0"/>
              <a:t>	It is any object/person or activity perceived by an individual which increases the probability of eliciting a specific response. Stimuli lead to </a:t>
            </a:r>
            <a:r>
              <a:rPr lang="en-US" dirty="0" smtClean="0">
                <a:solidFill>
                  <a:srgbClr val="0070C0"/>
                </a:solidFill>
              </a:rPr>
              <a:t>generalization</a:t>
            </a:r>
            <a:r>
              <a:rPr lang="en-US" dirty="0" smtClean="0"/>
              <a:t> as well as </a:t>
            </a:r>
            <a:r>
              <a:rPr lang="en-US" dirty="0" smtClean="0">
                <a:solidFill>
                  <a:srgbClr val="0070C0"/>
                </a:solidFill>
              </a:rPr>
              <a:t>discrimination</a:t>
            </a:r>
            <a:r>
              <a:rPr lang="en-US" dirty="0" smtClean="0"/>
              <a:t>. </a:t>
            </a:r>
          </a:p>
          <a:p>
            <a:pPr>
              <a:buNone/>
            </a:pPr>
            <a:endParaRPr lang="en-US" dirty="0" smtClean="0">
              <a:solidFill>
                <a:srgbClr val="0070C0"/>
              </a:solidFill>
            </a:endParaRPr>
          </a:p>
          <a:p>
            <a:pPr>
              <a:buNone/>
            </a:pPr>
            <a:r>
              <a:rPr lang="en-US" dirty="0" smtClean="0">
                <a:solidFill>
                  <a:srgbClr val="0070C0"/>
                </a:solidFill>
              </a:rPr>
              <a:t>	Generalization</a:t>
            </a:r>
            <a:r>
              <a:rPr lang="en-US" dirty="0" smtClean="0"/>
              <a:t> occurs when a response is elicited by a similar but new stimulus. If two stimuli are exactly alike, they will have the same probability of evoking a specified response (</a:t>
            </a:r>
            <a:r>
              <a:rPr lang="en-US" i="1" dirty="0" smtClean="0"/>
              <a:t>e.</a:t>
            </a:r>
            <a:r>
              <a:rPr lang="en-US" dirty="0" smtClean="0"/>
              <a:t>g. Stereotyping, Halo effect). </a:t>
            </a:r>
          </a:p>
          <a:p>
            <a:pPr>
              <a:buNone/>
            </a:pPr>
            <a:endParaRPr lang="en-US" dirty="0" smtClean="0">
              <a:solidFill>
                <a:srgbClr val="0070C0"/>
              </a:solidFill>
            </a:endParaRPr>
          </a:p>
          <a:p>
            <a:pPr>
              <a:buNone/>
            </a:pPr>
            <a:r>
              <a:rPr lang="en-US" dirty="0" smtClean="0">
                <a:solidFill>
                  <a:srgbClr val="0070C0"/>
                </a:solidFill>
              </a:rPr>
              <a:t>	Discrimination </a:t>
            </a:r>
            <a:r>
              <a:rPr lang="en-US" dirty="0" smtClean="0"/>
              <a:t>is a process whereby an organism learns to emit a response to a stimulus but avoids making the same response to a similar but some what different stimulus. </a:t>
            </a:r>
          </a:p>
          <a:p>
            <a:pPr>
              <a:buNone/>
            </a:pPr>
            <a:endParaRPr lang="en-US" dirty="0"/>
          </a:p>
        </p:txBody>
      </p:sp>
      <p:sp>
        <p:nvSpPr>
          <p:cNvPr id="3" name="Title 2"/>
          <p:cNvSpPr>
            <a:spLocks noGrp="1"/>
          </p:cNvSpPr>
          <p:nvPr>
            <p:ph type="title"/>
          </p:nvPr>
        </p:nvSpPr>
        <p:spPr>
          <a:xfrm>
            <a:off x="457200" y="274638"/>
            <a:ext cx="8229600" cy="411162"/>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3. </a:t>
            </a:r>
            <a:r>
              <a:rPr lang="en-US" i="1" dirty="0" smtClean="0">
                <a:solidFill>
                  <a:schemeClr val="accent3"/>
                </a:solidFill>
              </a:rPr>
              <a:t>Responses:</a:t>
            </a:r>
            <a:r>
              <a:rPr lang="en-US" dirty="0" smtClean="0">
                <a:solidFill>
                  <a:schemeClr val="accent3"/>
                </a:solidFill>
              </a:rPr>
              <a:t>  </a:t>
            </a:r>
          </a:p>
          <a:p>
            <a:pPr>
              <a:buNone/>
            </a:pPr>
            <a:endParaRPr lang="en-US" dirty="0" smtClean="0"/>
          </a:p>
          <a:p>
            <a:pPr>
              <a:buNone/>
            </a:pPr>
            <a:r>
              <a:rPr lang="en-US" dirty="0" smtClean="0"/>
              <a:t>	 Stimulus results in responses, in the physical form or in terms of attitudes, familiarity, perception etc</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chemeClr val="accent3"/>
                </a:solidFill>
              </a:rPr>
              <a:t>4. </a:t>
            </a:r>
            <a:r>
              <a:rPr lang="en-US" i="1" dirty="0" smtClean="0">
                <a:solidFill>
                  <a:schemeClr val="accent3"/>
                </a:solidFill>
              </a:rPr>
              <a:t>Reinforcement:</a:t>
            </a:r>
            <a:r>
              <a:rPr lang="en-US" dirty="0" smtClean="0">
                <a:solidFill>
                  <a:schemeClr val="accent3"/>
                </a:solidFill>
              </a:rPr>
              <a:t>  </a:t>
            </a:r>
          </a:p>
          <a:p>
            <a:pPr>
              <a:buNone/>
            </a:pPr>
            <a:endParaRPr lang="en-US" dirty="0" smtClean="0"/>
          </a:p>
          <a:p>
            <a:pPr>
              <a:buNone/>
            </a:pPr>
            <a:r>
              <a:rPr lang="en-US" dirty="0" smtClean="0"/>
              <a:t>	It is a fundamental condition of learning. Without reinforcement no measurable modification of </a:t>
            </a:r>
            <a:r>
              <a:rPr lang="en-US" dirty="0" err="1" smtClean="0"/>
              <a:t>behaviour</a:t>
            </a:r>
            <a:r>
              <a:rPr lang="en-US" dirty="0" smtClean="0"/>
              <a:t> takes place. </a:t>
            </a:r>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5. </a:t>
            </a:r>
            <a:r>
              <a:rPr lang="en-US" i="1" dirty="0" smtClean="0">
                <a:solidFill>
                  <a:schemeClr val="accent3"/>
                </a:solidFill>
              </a:rPr>
              <a:t>Retention:</a:t>
            </a:r>
          </a:p>
          <a:p>
            <a:pPr>
              <a:buNone/>
            </a:pPr>
            <a:endParaRPr lang="en-US" i="1" dirty="0" smtClean="0"/>
          </a:p>
          <a:p>
            <a:pPr>
              <a:buNone/>
            </a:pPr>
            <a:r>
              <a:rPr lang="en-US" i="1" dirty="0" smtClean="0"/>
              <a:t>	</a:t>
            </a:r>
            <a:r>
              <a:rPr lang="en-US" dirty="0" smtClean="0"/>
              <a:t> It is the stability of learned </a:t>
            </a:r>
            <a:r>
              <a:rPr lang="en-US" dirty="0" err="1" smtClean="0"/>
              <a:t>behaviour</a:t>
            </a:r>
            <a:r>
              <a:rPr lang="en-US" dirty="0" smtClean="0"/>
              <a:t> over time. The converse is forgetting</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TotalTime>
  <Words>600</Words>
  <Application>Microsoft Office PowerPoint</Application>
  <PresentationFormat>On-screen Show (4:3)</PresentationFormat>
  <Paragraphs>109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UNIT  2     </vt:lpstr>
      <vt:lpstr>LEARNING</vt:lpstr>
      <vt:lpstr>Slide 3</vt:lpstr>
      <vt:lpstr>Learning vs Maturation</vt:lpstr>
      <vt:lpstr> Components of learning process </vt:lpstr>
      <vt:lpstr>Slide 6</vt:lpstr>
      <vt:lpstr>Slide 7</vt:lpstr>
      <vt:lpstr>Slide 8</vt:lpstr>
      <vt:lpstr>Slide 9</vt:lpstr>
      <vt:lpstr>Slide 10</vt:lpstr>
      <vt:lpstr>Slide 11</vt:lpstr>
      <vt:lpstr>Factors affecting learning</vt:lpstr>
      <vt:lpstr>Slide 13</vt:lpstr>
      <vt:lpstr>Organizational Behaviour Modification [OB Mod]</vt:lpstr>
      <vt:lpstr>ABCs of Behaviour Modification </vt:lpstr>
      <vt:lpstr>Slide 16</vt:lpstr>
      <vt:lpstr> Steps in O.B. Mod</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dc:title>
  <dc:creator>PRABHU</dc:creator>
  <cp:lastModifiedBy>PRABHU</cp:lastModifiedBy>
  <cp:revision>21</cp:revision>
  <dcterms:created xsi:type="dcterms:W3CDTF">2006-08-16T00:00:00Z</dcterms:created>
  <dcterms:modified xsi:type="dcterms:W3CDTF">2016-07-27T11:48:09Z</dcterms:modified>
</cp:coreProperties>
</file>